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70" r:id="rId3"/>
    <p:sldId id="271" r:id="rId4"/>
    <p:sldId id="272" r:id="rId5"/>
    <p:sldId id="257" r:id="rId6"/>
    <p:sldId id="269" r:id="rId7"/>
    <p:sldId id="258" r:id="rId8"/>
    <p:sldId id="260" r:id="rId9"/>
    <p:sldId id="261" r:id="rId10"/>
    <p:sldId id="262" r:id="rId11"/>
    <p:sldId id="263" r:id="rId12"/>
    <p:sldId id="268" r:id="rId13"/>
    <p:sldId id="264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7F800-9AE0-423F-9F89-F131A2798342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44E7E-5F68-44F4-8FDA-2A2D110522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83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98804B-3DA0-4556-B183-32B4A2FD7071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03EBEB-9D5C-4AAF-8BBF-79DC538038E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7CE515-E90D-456A-AC37-24F03445C95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314D4-C817-492B-B154-99621585B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89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39544-02AC-412C-B39A-2521CC2B105C}" type="datetimeFigureOut">
              <a:rPr lang="en-GB" smtClean="0"/>
              <a:t>22/03/2017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A10E12-EA12-4ADF-B371-A1A96FFDE265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Poly-oligohydramnios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 Matthews Anyanwu </a:t>
            </a:r>
          </a:p>
          <a:p>
            <a:r>
              <a:rPr lang="en-GB" dirty="0" smtClean="0"/>
              <a:t>Specialist obstetrician, lecturer UTG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Complications of oligohydramnios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Pulmonary hypoplasia</a:t>
            </a:r>
          </a:p>
          <a:p>
            <a:r>
              <a:rPr lang="en-GB" dirty="0" smtClean="0"/>
              <a:t>IUFD</a:t>
            </a:r>
          </a:p>
          <a:p>
            <a:r>
              <a:rPr lang="en-GB" dirty="0" smtClean="0"/>
              <a:t>Hypoxic </a:t>
            </a:r>
            <a:r>
              <a:rPr lang="en-GB" dirty="0" err="1" smtClean="0"/>
              <a:t>ishaemic</a:t>
            </a:r>
            <a:r>
              <a:rPr lang="en-GB" dirty="0" smtClean="0"/>
              <a:t> </a:t>
            </a:r>
            <a:r>
              <a:rPr lang="en-GB" dirty="0" err="1" smtClean="0"/>
              <a:t>encephalopathy</a:t>
            </a:r>
            <a:endParaRPr lang="en-GB" dirty="0" smtClean="0"/>
          </a:p>
          <a:p>
            <a:r>
              <a:rPr lang="en-GB" dirty="0" smtClean="0"/>
              <a:t>Cerebral palsy</a:t>
            </a:r>
          </a:p>
          <a:p>
            <a:r>
              <a:rPr lang="en-GB" dirty="0" smtClean="0"/>
              <a:t>Compression deformities </a:t>
            </a:r>
            <a:r>
              <a:rPr lang="en-GB" dirty="0" err="1" smtClean="0"/>
              <a:t>eg</a:t>
            </a:r>
            <a:r>
              <a:rPr lang="en-GB" dirty="0" smtClean="0"/>
              <a:t> </a:t>
            </a:r>
            <a:r>
              <a:rPr lang="en-GB" dirty="0" err="1" smtClean="0"/>
              <a:t>Talipes</a:t>
            </a:r>
            <a:endParaRPr lang="en-GB" dirty="0" smtClean="0"/>
          </a:p>
          <a:p>
            <a:r>
              <a:rPr lang="en-GB" dirty="0" smtClean="0"/>
              <a:t>Termination of pregnancy is not recommended only if fetal malformation is present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Polyhydramnios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Increased AF</a:t>
            </a:r>
          </a:p>
          <a:p>
            <a:r>
              <a:rPr lang="en-GB" dirty="0" smtClean="0"/>
              <a:t>How to make a diagnosis: by USS</a:t>
            </a:r>
          </a:p>
          <a:p>
            <a:pPr>
              <a:buNone/>
            </a:pPr>
            <a:r>
              <a:rPr lang="en-GB" dirty="0" smtClean="0"/>
              <a:t>  -AFI more than 24cm</a:t>
            </a:r>
          </a:p>
          <a:p>
            <a:pPr>
              <a:buNone/>
            </a:pPr>
            <a:r>
              <a:rPr lang="en-GB" dirty="0" smtClean="0"/>
              <a:t>  -DP more than 8cm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of polyhydramnios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Fetal: anencephaly, intestinal atresia, neuromuscular abnormalities, fetal DI, </a:t>
            </a:r>
            <a:r>
              <a:rPr lang="en-GB" dirty="0" err="1" smtClean="0"/>
              <a:t>sacrococcygeal</a:t>
            </a:r>
            <a:r>
              <a:rPr lang="en-GB" dirty="0" smtClean="0"/>
              <a:t> </a:t>
            </a:r>
            <a:r>
              <a:rPr lang="en-GB" dirty="0" err="1" smtClean="0"/>
              <a:t>teratoma</a:t>
            </a:r>
            <a:r>
              <a:rPr lang="en-GB" dirty="0" smtClean="0"/>
              <a:t>, macrosomia, fetal </a:t>
            </a:r>
            <a:r>
              <a:rPr lang="en-GB" dirty="0" err="1" smtClean="0"/>
              <a:t>anemia</a:t>
            </a:r>
            <a:r>
              <a:rPr lang="en-GB" dirty="0" smtClean="0"/>
              <a:t>, TTTS</a:t>
            </a:r>
          </a:p>
          <a:p>
            <a:r>
              <a:rPr lang="en-GB" dirty="0" smtClean="0"/>
              <a:t>Maternal: DM, congenital infections</a:t>
            </a:r>
          </a:p>
          <a:p>
            <a:r>
              <a:rPr lang="en-GB" dirty="0" smtClean="0"/>
              <a:t>Others : placenta </a:t>
            </a:r>
            <a:r>
              <a:rPr lang="en-GB" dirty="0" err="1" smtClean="0"/>
              <a:t>chorioangioma</a:t>
            </a:r>
            <a:r>
              <a:rPr lang="en-GB" dirty="0" smtClean="0"/>
              <a:t>, idiopathic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of </a:t>
            </a:r>
            <a:r>
              <a:rPr lang="en-GB" dirty="0" err="1" smtClean="0"/>
              <a:t>Polyhyramnios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Always involve: a detailed USS examination of the fetus and placenta, maternal viral studies, VDRL, OGTT</a:t>
            </a:r>
          </a:p>
          <a:p>
            <a:r>
              <a:rPr lang="en-GB" dirty="0" err="1" smtClean="0"/>
              <a:t>Amnio</a:t>
            </a:r>
            <a:r>
              <a:rPr lang="en-GB" dirty="0" smtClean="0"/>
              <a:t>-reduction and karyotyping is not always required</a:t>
            </a:r>
          </a:p>
          <a:p>
            <a:r>
              <a:rPr lang="en-GB" dirty="0" smtClean="0"/>
              <a:t>Mgt depend on aetiology, gestational age at </a:t>
            </a:r>
            <a:r>
              <a:rPr lang="en-GB" dirty="0" err="1" smtClean="0"/>
              <a:t>presentation,and</a:t>
            </a:r>
            <a:r>
              <a:rPr lang="en-GB" dirty="0" smtClean="0"/>
              <a:t> the presence or absence of maternal symptoms relating to </a:t>
            </a:r>
            <a:r>
              <a:rPr lang="en-GB" dirty="0" err="1" smtClean="0"/>
              <a:t>overdistention</a:t>
            </a:r>
            <a:r>
              <a:rPr lang="en-GB" dirty="0" smtClean="0"/>
              <a:t> of the uterus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Complications of polyhydramnios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Antepartum : preterm delivery, PPROM, </a:t>
            </a:r>
            <a:r>
              <a:rPr lang="en-GB" dirty="0" err="1" smtClean="0"/>
              <a:t>malpresentation</a:t>
            </a:r>
            <a:r>
              <a:rPr lang="en-GB" dirty="0" smtClean="0"/>
              <a:t>, cord prolapse, abruption, PET, maternal discomfort, unexplained IUFD</a:t>
            </a:r>
          </a:p>
          <a:p>
            <a:r>
              <a:rPr lang="en-GB" dirty="0" smtClean="0"/>
              <a:t>Intrapartum: dysfunctional labour, increased risk of C/S, cord prolapse</a:t>
            </a:r>
          </a:p>
          <a:p>
            <a:r>
              <a:rPr lang="en-GB" dirty="0" smtClean="0"/>
              <a:t>Postpartum: PPH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Intervention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err="1" smtClean="0"/>
              <a:t>Amnioreduction</a:t>
            </a:r>
            <a:r>
              <a:rPr lang="en-GB" dirty="0" smtClean="0"/>
              <a:t>: complications are PPROM, </a:t>
            </a:r>
            <a:r>
              <a:rPr lang="en-GB" dirty="0" err="1" smtClean="0"/>
              <a:t>chorioamnionitis</a:t>
            </a:r>
            <a:r>
              <a:rPr lang="en-GB" dirty="0" smtClean="0"/>
              <a:t>, abruption</a:t>
            </a:r>
          </a:p>
          <a:p>
            <a:r>
              <a:rPr lang="en-GB" dirty="0" smtClean="0"/>
              <a:t>Prostaglandin </a:t>
            </a:r>
            <a:r>
              <a:rPr lang="en-GB" dirty="0" err="1" smtClean="0"/>
              <a:t>synthetase</a:t>
            </a:r>
            <a:r>
              <a:rPr lang="en-GB" dirty="0" smtClean="0"/>
              <a:t> inhibitors:</a:t>
            </a:r>
          </a:p>
          <a:p>
            <a:pPr>
              <a:buNone/>
            </a:pPr>
            <a:r>
              <a:rPr lang="en-GB" dirty="0" smtClean="0"/>
              <a:t>  -When cause is due to increased urine output and not impaired swallowing</a:t>
            </a:r>
          </a:p>
          <a:p>
            <a:pPr>
              <a:buNone/>
            </a:pPr>
            <a:r>
              <a:rPr lang="en-GB" dirty="0" smtClean="0"/>
              <a:t>   -1</a:t>
            </a:r>
            <a:r>
              <a:rPr lang="en-GB" baseline="30000" dirty="0" smtClean="0"/>
              <a:t>st</a:t>
            </a:r>
            <a:r>
              <a:rPr lang="en-GB" dirty="0" smtClean="0"/>
              <a:t> was </a:t>
            </a:r>
            <a:r>
              <a:rPr lang="en-GB" dirty="0" err="1" smtClean="0"/>
              <a:t>Indomethacin</a:t>
            </a:r>
            <a:r>
              <a:rPr lang="en-GB" dirty="0" smtClean="0"/>
              <a:t> 50-200mg; complications include oligohydramnios, premature closure of </a:t>
            </a:r>
            <a:r>
              <a:rPr lang="en-GB" dirty="0" err="1" smtClean="0"/>
              <a:t>ductus</a:t>
            </a:r>
            <a:r>
              <a:rPr lang="en-GB" dirty="0" smtClean="0"/>
              <a:t> </a:t>
            </a:r>
            <a:r>
              <a:rPr lang="en-GB" dirty="0" err="1" smtClean="0"/>
              <a:t>arteriosus</a:t>
            </a:r>
            <a:r>
              <a:rPr lang="en-GB" dirty="0" smtClean="0"/>
              <a:t>, cerebral </a:t>
            </a:r>
            <a:r>
              <a:rPr lang="en-GB" dirty="0" err="1" smtClean="0"/>
              <a:t>vasoconstrition</a:t>
            </a:r>
            <a:r>
              <a:rPr lang="en-GB" smtClean="0"/>
              <a:t>, pulmonary </a:t>
            </a:r>
            <a:r>
              <a:rPr lang="en-GB" dirty="0" smtClean="0"/>
              <a:t>hypertension, renal failure, </a:t>
            </a:r>
            <a:r>
              <a:rPr lang="en-GB" dirty="0" err="1" smtClean="0"/>
              <a:t>necrotising</a:t>
            </a:r>
            <a:r>
              <a:rPr lang="en-GB" dirty="0" smtClean="0"/>
              <a:t> </a:t>
            </a:r>
            <a:r>
              <a:rPr lang="en-GB" dirty="0" err="1" smtClean="0"/>
              <a:t>enterocolitis</a:t>
            </a:r>
            <a:endParaRPr lang="en-GB" dirty="0" smtClean="0"/>
          </a:p>
          <a:p>
            <a:r>
              <a:rPr lang="en-GB" dirty="0" err="1" smtClean="0"/>
              <a:t>Sulindac</a:t>
            </a:r>
            <a:r>
              <a:rPr lang="en-GB" dirty="0" smtClean="0"/>
              <a:t>: is a </a:t>
            </a:r>
            <a:r>
              <a:rPr lang="en-GB" dirty="0" err="1" smtClean="0"/>
              <a:t>nonsteroidal</a:t>
            </a:r>
            <a:r>
              <a:rPr lang="en-GB" dirty="0" smtClean="0"/>
              <a:t> prostaglandin </a:t>
            </a:r>
            <a:r>
              <a:rPr lang="en-GB" dirty="0" err="1" smtClean="0"/>
              <a:t>synthetase</a:t>
            </a:r>
            <a:r>
              <a:rPr lang="en-GB" dirty="0" smtClean="0"/>
              <a:t> inhibitor with fewer side effects.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1524000" y="3810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latin typeface="Calibri" pitchFamily="34" charset="0"/>
              </a:rPr>
              <a:t>Amniotic Fluid Index (AFI)</a:t>
            </a:r>
          </a:p>
        </p:txBody>
      </p:sp>
      <p:sp>
        <p:nvSpPr>
          <p:cNvPr id="56323" name="Rectangle 4"/>
          <p:cNvSpPr>
            <a:spLocks noChangeArrowheads="1"/>
          </p:cNvSpPr>
          <p:nvPr/>
        </p:nvSpPr>
        <p:spPr bwMode="auto">
          <a:xfrm>
            <a:off x="762000" y="1279525"/>
            <a:ext cx="3352800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buFontTx/>
              <a:buChar char="•"/>
              <a:tabLst>
                <a:tab pos="-457200" algn="l"/>
                <a:tab pos="0" algn="l"/>
              </a:tabLst>
            </a:pPr>
            <a:r>
              <a:rPr lang="en-US" b="1">
                <a:latin typeface="Calibri" pitchFamily="34" charset="0"/>
              </a:rPr>
              <a:t>The amniotic fluid index is measured by dividing the uterus into four quadrants</a:t>
            </a:r>
          </a:p>
          <a:p>
            <a:pPr eaLnBrk="0" hangingPunct="0">
              <a:buFontTx/>
              <a:buChar char="•"/>
              <a:tabLst>
                <a:tab pos="-457200" algn="l"/>
                <a:tab pos="0" algn="l"/>
              </a:tabLst>
            </a:pPr>
            <a:endParaRPr lang="en-US" b="1">
              <a:latin typeface="Calibri" pitchFamily="34" charset="0"/>
            </a:endParaRPr>
          </a:p>
          <a:p>
            <a:pPr eaLnBrk="0" hangingPunct="0">
              <a:buFontTx/>
              <a:buChar char="•"/>
              <a:tabLst>
                <a:tab pos="-457200" algn="l"/>
                <a:tab pos="0" algn="l"/>
              </a:tabLst>
            </a:pPr>
            <a:r>
              <a:rPr lang="en-US" b="1">
                <a:latin typeface="Calibri" pitchFamily="34" charset="0"/>
              </a:rPr>
              <a:t>The linea nigra is used to divide the uterus into right and left halves.</a:t>
            </a:r>
          </a:p>
          <a:p>
            <a:pPr eaLnBrk="0" hangingPunct="0">
              <a:buFontTx/>
              <a:buChar char="•"/>
              <a:tabLst>
                <a:tab pos="-457200" algn="l"/>
                <a:tab pos="0" algn="l"/>
              </a:tabLst>
            </a:pPr>
            <a:endParaRPr lang="en-US" b="1">
              <a:latin typeface="Calibri" pitchFamily="34" charset="0"/>
            </a:endParaRPr>
          </a:p>
          <a:p>
            <a:pPr eaLnBrk="0" hangingPunct="0">
              <a:buFontTx/>
              <a:buChar char="•"/>
              <a:tabLst>
                <a:tab pos="-457200" algn="l"/>
                <a:tab pos="0" algn="l"/>
              </a:tabLst>
            </a:pPr>
            <a:r>
              <a:rPr lang="en-US" b="1">
                <a:latin typeface="Calibri" pitchFamily="34" charset="0"/>
              </a:rPr>
              <a:t>The umbilicus serves as the dividing point for the upper and lower halves.</a:t>
            </a:r>
          </a:p>
          <a:p>
            <a:pPr eaLnBrk="0" hangingPunct="0">
              <a:buFontTx/>
              <a:buChar char="•"/>
              <a:tabLst>
                <a:tab pos="-457200" algn="l"/>
                <a:tab pos="0" algn="l"/>
              </a:tabLst>
            </a:pPr>
            <a:endParaRPr lang="en-US" b="1">
              <a:latin typeface="Calibri" pitchFamily="34" charset="0"/>
            </a:endParaRPr>
          </a:p>
          <a:p>
            <a:pPr eaLnBrk="0" hangingPunct="0">
              <a:buFontTx/>
              <a:buChar char="•"/>
              <a:tabLst>
                <a:tab pos="-457200" algn="l"/>
                <a:tab pos="0" algn="l"/>
              </a:tabLst>
            </a:pPr>
            <a:r>
              <a:rPr lang="en-US" b="1">
                <a:latin typeface="Calibri" pitchFamily="34" charset="0"/>
              </a:rPr>
              <a:t>The transducer is kept parallel to patient’s longitudinal axis and perpendicular to the floor.</a:t>
            </a:r>
            <a:br>
              <a:rPr lang="en-US" b="1">
                <a:latin typeface="Calibri" pitchFamily="34" charset="0"/>
              </a:rPr>
            </a:br>
            <a:endParaRPr lang="en-US" b="1">
              <a:latin typeface="Calibri" pitchFamily="34" charset="0"/>
            </a:endParaRPr>
          </a:p>
        </p:txBody>
      </p:sp>
      <p:pic>
        <p:nvPicPr>
          <p:cNvPr id="56324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5148263" y="1844675"/>
            <a:ext cx="3095625" cy="3235325"/>
          </a:xfrm>
          <a:noFill/>
        </p:spPr>
      </p:pic>
    </p:spTree>
    <p:extLst>
      <p:ext uri="{BB962C8B-B14F-4D97-AF65-F5344CB8AC3E}">
        <p14:creationId xmlns:p14="http://schemas.microsoft.com/office/powerpoint/2010/main" val="73541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1524000" y="38100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>
                <a:latin typeface="Calibri" pitchFamily="34" charset="0"/>
              </a:rPr>
              <a:t>Amniotic Fluid Index (AFI)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09600" y="1270000"/>
            <a:ext cx="403860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tabLst>
                <a:tab pos="-457200" algn="l"/>
                <a:tab pos="0" algn="l"/>
              </a:tabLst>
            </a:pPr>
            <a:endParaRPr lang="en-US" sz="2000" b="1" dirty="0">
              <a:latin typeface="Calibri" pitchFamily="34" charset="0"/>
            </a:endParaRPr>
          </a:p>
          <a:p>
            <a:pPr eaLnBrk="0" hangingPunct="0">
              <a:tabLst>
                <a:tab pos="-457200" algn="l"/>
                <a:tab pos="0" algn="l"/>
              </a:tabLst>
            </a:pPr>
            <a:r>
              <a:rPr lang="en-US" sz="2000" b="1" dirty="0">
                <a:latin typeface="Calibri" pitchFamily="34" charset="0"/>
              </a:rPr>
              <a:t>The deepest, unobstructed, vertical pocket of fluid is measured in each quadrant </a:t>
            </a:r>
          </a:p>
          <a:p>
            <a:pPr eaLnBrk="0" hangingPunct="0">
              <a:buFontTx/>
              <a:buChar char="•"/>
              <a:tabLst>
                <a:tab pos="-457200" algn="l"/>
                <a:tab pos="0" algn="l"/>
              </a:tabLst>
            </a:pPr>
            <a:endParaRPr lang="en-US" sz="2000" b="1" dirty="0">
              <a:latin typeface="Calibri" pitchFamily="34" charset="0"/>
            </a:endParaRPr>
          </a:p>
          <a:p>
            <a:pPr eaLnBrk="0" hangingPunct="0">
              <a:tabLst>
                <a:tab pos="-457200" algn="l"/>
                <a:tab pos="0" algn="l"/>
              </a:tabLst>
            </a:pPr>
            <a:r>
              <a:rPr lang="en-US" sz="2000" b="1" dirty="0">
                <a:latin typeface="Calibri" pitchFamily="34" charset="0"/>
              </a:rPr>
              <a:t>“Brief appearances of cord or an extremity are ignored, but aggregation of either one, to the exclusion of fluid, is not considered part of a fluid pocket.”</a:t>
            </a:r>
          </a:p>
          <a:p>
            <a:pPr eaLnBrk="0" hangingPunct="0">
              <a:buFontTx/>
              <a:buChar char="•"/>
              <a:tabLst>
                <a:tab pos="-457200" algn="l"/>
                <a:tab pos="0" algn="l"/>
              </a:tabLst>
            </a:pPr>
            <a:endParaRPr lang="en-US" sz="2000" b="1" dirty="0">
              <a:latin typeface="Calibri" pitchFamily="34" charset="0"/>
            </a:endParaRPr>
          </a:p>
          <a:p>
            <a:pPr eaLnBrk="0" hangingPunct="0">
              <a:tabLst>
                <a:tab pos="-457200" algn="l"/>
                <a:tab pos="0" algn="l"/>
              </a:tabLst>
            </a:pPr>
            <a:r>
              <a:rPr lang="en-US" sz="2000" b="1" dirty="0">
                <a:latin typeface="Calibri" pitchFamily="34" charset="0"/>
              </a:rPr>
              <a:t>Add these numbers together and the sum represents the Amniotic fluid Index (AFI).</a:t>
            </a:r>
            <a:br>
              <a:rPr lang="en-US" sz="2000" b="1" dirty="0">
                <a:latin typeface="Calibri" pitchFamily="34" charset="0"/>
              </a:rPr>
            </a:br>
            <a:endParaRPr lang="en-US" sz="2000" b="1" dirty="0">
              <a:latin typeface="Calibri" pitchFamily="34" charset="0"/>
            </a:endParaRPr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sz="half" idx="1"/>
          </p:nvPr>
        </p:nvGraphicFramePr>
        <p:xfrm>
          <a:off x="5435600" y="2349500"/>
          <a:ext cx="2305050" cy="273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Picture" r:id="rId4" imgW="1554480" imgH="1920240" progId="Word.Picture.8">
                  <p:embed/>
                </p:oleObj>
              </mc:Choice>
              <mc:Fallback>
                <p:oleObj name="Picture" r:id="rId4" imgW="1554480" imgH="192024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5600" y="2349500"/>
                        <a:ext cx="2305050" cy="2735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080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381000"/>
            <a:ext cx="6858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Interpretation of the AFl</a:t>
            </a:r>
          </a:p>
          <a:p>
            <a:pPr algn="ctr" eaLnBrk="0" hangingPunct="0"/>
            <a:endParaRPr lang="en-US" sz="2800" b="1">
              <a:latin typeface="Calibri" pitchFamily="34" charset="0"/>
            </a:endParaRPr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762000" y="1890713"/>
            <a:ext cx="80772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>
              <a:tabLst>
                <a:tab pos="-457200" algn="l"/>
                <a:tab pos="0" algn="l"/>
              </a:tabLst>
            </a:pPr>
            <a:endParaRPr lang="en-US" sz="2400" b="1">
              <a:latin typeface="Calibri" pitchFamily="34" charset="0"/>
            </a:endParaRPr>
          </a:p>
          <a:p>
            <a:pPr eaLnBrk="0" hangingPunct="0">
              <a:tabLst>
                <a:tab pos="-457200" algn="l"/>
                <a:tab pos="0" algn="l"/>
              </a:tabLst>
            </a:pPr>
            <a:r>
              <a:rPr lang="en-US" sz="2400" b="1">
                <a:latin typeface="Calibri" pitchFamily="34" charset="0"/>
              </a:rPr>
              <a:t>10.1 to 24.0  cm		           Normal</a:t>
            </a:r>
          </a:p>
          <a:p>
            <a:pPr eaLnBrk="0" hangingPunct="0">
              <a:tabLst>
                <a:tab pos="-457200" algn="l"/>
                <a:tab pos="0" algn="l"/>
              </a:tabLst>
            </a:pPr>
            <a:r>
              <a:rPr lang="en-US" sz="2400" b="1">
                <a:latin typeface="Calibri" pitchFamily="34" charset="0"/>
              </a:rPr>
              <a:t>5.1 to 10.0  cm		           Borderline</a:t>
            </a:r>
          </a:p>
          <a:p>
            <a:pPr eaLnBrk="0" hangingPunct="0">
              <a:tabLst>
                <a:tab pos="-457200" algn="l"/>
                <a:tab pos="0" algn="l"/>
              </a:tabLst>
            </a:pPr>
            <a:r>
              <a:rPr lang="en-US" sz="2400" b="1">
                <a:latin typeface="Calibri" pitchFamily="34" charset="0"/>
              </a:rPr>
              <a:t>Less  than or equal  5.0 cm	           Abnormal</a:t>
            </a:r>
          </a:p>
          <a:p>
            <a:pPr eaLnBrk="0" hangingPunct="0">
              <a:tabLst>
                <a:tab pos="-457200" algn="l"/>
                <a:tab pos="0" algn="l"/>
              </a:tabLst>
            </a:pPr>
            <a:r>
              <a:rPr lang="en-US" sz="2400" b="1">
                <a:latin typeface="Calibri" pitchFamily="34" charset="0"/>
              </a:rPr>
              <a:t>Greater than 24.0  cm    	           Abnormal</a:t>
            </a:r>
            <a:br>
              <a:rPr lang="en-US" sz="2400" b="1">
                <a:latin typeface="Calibri" pitchFamily="34" charset="0"/>
              </a:rPr>
            </a:br>
            <a:r>
              <a:rPr lang="en-US" sz="2400" b="1">
                <a:latin typeface="Calibri" pitchFamily="34" charset="0"/>
              </a:rPr>
              <a:t/>
            </a:r>
            <a:br>
              <a:rPr lang="en-US" sz="2400" b="1">
                <a:latin typeface="Calibri" pitchFamily="34" charset="0"/>
              </a:rPr>
            </a:br>
            <a:endParaRPr lang="en-US" sz="2400" b="1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11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oligohydramnios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Reduced liquor volume</a:t>
            </a:r>
            <a:r>
              <a:rPr lang="en-GB" smtClean="0"/>
              <a:t>: AFI&lt;5cm or DP&lt;2cm</a:t>
            </a:r>
            <a:endParaRPr lang="en-GB" dirty="0" smtClean="0"/>
          </a:p>
          <a:p>
            <a:r>
              <a:rPr lang="en-GB" dirty="0" smtClean="0"/>
              <a:t>How to make diagnosis:</a:t>
            </a:r>
          </a:p>
          <a:p>
            <a:r>
              <a:rPr lang="en-GB" dirty="0" smtClean="0"/>
              <a:t>Detailed clinical history</a:t>
            </a:r>
          </a:p>
          <a:p>
            <a:r>
              <a:rPr lang="en-GB" dirty="0" smtClean="0"/>
              <a:t>Sterile speculum examination</a:t>
            </a:r>
          </a:p>
          <a:p>
            <a:r>
              <a:rPr lang="en-GB" dirty="0" smtClean="0"/>
              <a:t>Refer to fetal medicine unit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Causes of oligohydramnios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Fetal :</a:t>
            </a:r>
          </a:p>
          <a:p>
            <a:pPr>
              <a:buNone/>
            </a:pPr>
            <a:r>
              <a:rPr lang="en-GB" dirty="0"/>
              <a:t> </a:t>
            </a:r>
            <a:r>
              <a:rPr lang="en-GB" dirty="0" smtClean="0"/>
              <a:t>- reduced production of fetal urine (renal disease or agenesis, posterior urethral valve obstruction, adverse drug effect such as ACE inhibitors, </a:t>
            </a:r>
            <a:r>
              <a:rPr lang="en-GB" dirty="0" err="1" smtClean="0"/>
              <a:t>NSAIDs</a:t>
            </a:r>
            <a:r>
              <a:rPr lang="en-GB" dirty="0" smtClean="0"/>
              <a:t>, diuretics and placental insufficiency</a:t>
            </a:r>
          </a:p>
          <a:p>
            <a:pPr>
              <a:buNone/>
            </a:pPr>
            <a:r>
              <a:rPr lang="en-GB" dirty="0" smtClean="0"/>
              <a:t>-Maternal:</a:t>
            </a:r>
          </a:p>
          <a:p>
            <a:pPr>
              <a:buNone/>
            </a:pPr>
            <a:r>
              <a:rPr lang="en-GB" dirty="0"/>
              <a:t> </a:t>
            </a:r>
            <a:r>
              <a:rPr lang="en-GB" dirty="0" smtClean="0"/>
              <a:t>increased loss of amniotic fluid e.g. PROM, PPROM following trauma, infection or idiopathic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investigation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Karyotyping</a:t>
            </a:r>
          </a:p>
          <a:p>
            <a:r>
              <a:rPr lang="en-GB" dirty="0" smtClean="0"/>
              <a:t>Fetal doppler studies</a:t>
            </a:r>
          </a:p>
          <a:p>
            <a:r>
              <a:rPr lang="en-GB" dirty="0" smtClean="0"/>
              <a:t>Intra-amniotic fluid injection</a:t>
            </a:r>
          </a:p>
          <a:p>
            <a:r>
              <a:rPr lang="en-GB" dirty="0" smtClean="0"/>
              <a:t>Fetal </a:t>
            </a:r>
            <a:r>
              <a:rPr lang="en-GB" dirty="0" err="1" smtClean="0"/>
              <a:t>morphometry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General comments on oligohydramnios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Is a sign of underlying maternal or fetal complication</a:t>
            </a:r>
          </a:p>
          <a:p>
            <a:r>
              <a:rPr lang="en-GB" dirty="0" smtClean="0"/>
              <a:t>Such as PPROM or PROM, utero-placental insufficiency, fetal structural or chromosomal abnormalities and </a:t>
            </a:r>
            <a:r>
              <a:rPr lang="en-GB" dirty="0" err="1" smtClean="0"/>
              <a:t>postmaturity</a:t>
            </a:r>
            <a:endParaRPr lang="en-GB" dirty="0" smtClean="0"/>
          </a:p>
          <a:p>
            <a:r>
              <a:rPr lang="en-GB" dirty="0" smtClean="0"/>
              <a:t>Prognosis is poor when it occurs in the 2</a:t>
            </a:r>
            <a:r>
              <a:rPr lang="en-GB" baseline="30000" dirty="0" smtClean="0"/>
              <a:t>nd</a:t>
            </a:r>
            <a:r>
              <a:rPr lang="en-GB" dirty="0" smtClean="0"/>
              <a:t> trimester (82%)</a:t>
            </a:r>
          </a:p>
          <a:p>
            <a:r>
              <a:rPr lang="en-GB" dirty="0" smtClean="0"/>
              <a:t>When associated with fetal anomalies PNM is 26%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negative sterile speculum does not exclude preterm ROM</a:t>
            </a:r>
          </a:p>
          <a:p>
            <a:r>
              <a:rPr lang="en-GB" dirty="0" smtClean="0"/>
              <a:t>USS can check for fetal bladder filling as this may distinguish different causes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562</Words>
  <Application>Microsoft Office PowerPoint</Application>
  <PresentationFormat>On-screen Show (4:3)</PresentationFormat>
  <Paragraphs>80</Paragraphs>
  <Slides>15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Picture</vt:lpstr>
      <vt:lpstr>Poly-oligohydramnios</vt:lpstr>
      <vt:lpstr>PowerPoint Presentation</vt:lpstr>
      <vt:lpstr>PowerPoint Presentation</vt:lpstr>
      <vt:lpstr>PowerPoint Presentation</vt:lpstr>
      <vt:lpstr>oligohydramnios</vt:lpstr>
      <vt:lpstr>Causes of oligohydramnios</vt:lpstr>
      <vt:lpstr>Further investigation</vt:lpstr>
      <vt:lpstr>General comments on oligohydramnios</vt:lpstr>
      <vt:lpstr>PowerPoint Presentation</vt:lpstr>
      <vt:lpstr>Complications of oligohydramnios</vt:lpstr>
      <vt:lpstr>Polyhydramnios </vt:lpstr>
      <vt:lpstr>Causes of polyhydramnios</vt:lpstr>
      <vt:lpstr>Management of Polyhyramnios</vt:lpstr>
      <vt:lpstr>Complications of polyhydramnios </vt:lpstr>
      <vt:lpstr>Intervention 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Poly-oligohydramnios</dc:title>
  <dc:creator>JOREMICOLE</dc:creator>
  <cp:lastModifiedBy>User</cp:lastModifiedBy>
  <cp:revision>12</cp:revision>
  <dcterms:created xsi:type="dcterms:W3CDTF">2011-02-23T11:59:37Z</dcterms:created>
  <dcterms:modified xsi:type="dcterms:W3CDTF">2017-03-22T10:11:02Z</dcterms:modified>
</cp:coreProperties>
</file>